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324" r:id="rId3"/>
    <p:sldId id="325" r:id="rId4"/>
    <p:sldId id="327" r:id="rId5"/>
    <p:sldId id="326" r:id="rId6"/>
    <p:sldId id="328" r:id="rId7"/>
    <p:sldId id="314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1EA"/>
    <a:srgbClr val="0038A8"/>
    <a:srgbClr val="336699"/>
    <a:srgbClr val="0099FF"/>
    <a:srgbClr val="66CCFF"/>
    <a:srgbClr val="0066CC"/>
    <a:srgbClr val="000099"/>
    <a:srgbClr val="FF6600"/>
    <a:srgbClr val="1A61D4"/>
    <a:srgbClr val="2E5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464" autoAdjust="0"/>
  </p:normalViewPr>
  <p:slideViewPr>
    <p:cSldViewPr>
      <p:cViewPr>
        <p:scale>
          <a:sx n="75" d="100"/>
          <a:sy n="75" d="100"/>
        </p:scale>
        <p:origin x="-1020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B4843D-2338-4669-B3C3-F1A96A6327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9602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-76200"/>
            <a:ext cx="9144000" cy="6934200"/>
          </a:xfrm>
          <a:prstGeom prst="rect">
            <a:avLst/>
          </a:prstGeom>
          <a:gradFill>
            <a:gsLst>
              <a:gs pos="0">
                <a:srgbClr val="0038A8"/>
              </a:gs>
              <a:gs pos="50000">
                <a:srgbClr val="1A61D4"/>
              </a:gs>
              <a:gs pos="100000">
                <a:srgbClr val="66CC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5" descr="校门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8"/>
            <a:ext cx="914400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1A61D4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1A61D4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838200"/>
            <a:ext cx="91440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8" descr="全景副本副本no sk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-228600"/>
            <a:ext cx="35814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1A61D4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1A61D4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838200"/>
            <a:ext cx="91440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6" name="图片 5" descr="全景副本模糊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060354" y="-197510"/>
            <a:ext cx="3083646" cy="10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89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25945;&#26448;&#24314;&#35774;&#24402;&#26723;/01&#25945;&#26448;&#24314;&#35774;&#39033;&#30446;&#19987;&#23478;&#23457;&#31295;&#34920;.doc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25945;&#26448;&#24314;&#35774;&#24402;&#26723;/02&#25945;&#26448;&#24314;&#35774;-&#21367;&#20869;&#30446;&#24405;.doc" TargetMode="External"/><Relationship Id="rId2" Type="http://schemas.openxmlformats.org/officeDocument/2006/relationships/hyperlink" Target="&#35838;&#31243;&#12289;&#23454;&#36341;&#31561;&#39033;&#30446;&#24402;&#26723;/01&#35838;&#31243;&#24314;&#35774;-&#21367;&#20869;&#30446;&#24405;&#65288;&#24102;&#35828;&#26126;&#65289;.doc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&#35838;&#31243;&#12289;&#23454;&#36341;&#31561;&#39033;&#30446;&#24402;&#26723;/03&#20809;&#30424;&#23553;&#38754;&#65288;&#20809;&#30424;&#19968;&#24335;&#19977;&#20221;&#65292;&#27599;&#24352;&#20809;&#30424;&#25171;&#21360;&#19968;&#20221;&#65289;.xls" TargetMode="External"/><Relationship Id="rId5" Type="http://schemas.openxmlformats.org/officeDocument/2006/relationships/hyperlink" Target="&#35838;&#31243;&#12289;&#23454;&#36341;&#31561;&#39033;&#30446;&#24402;&#26723;/04&#31227;&#20132;&#34920;&#65288;&#19968;&#24335;&#20004;&#20221;&#65289;.doc" TargetMode="External"/><Relationship Id="rId4" Type="http://schemas.openxmlformats.org/officeDocument/2006/relationships/hyperlink" Target="&#35838;&#31243;&#12289;&#23454;&#36341;&#31561;&#39033;&#30446;&#24402;&#26723;/02&#22791;&#32771;&#34920;&#65288;&#25918;&#22312;&#24402;&#26723;&#26448;&#26009;&#26368;&#21518;&#19968;&#39029;&#65289;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1524000"/>
            <a:ext cx="8991600" cy="990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zh-CN" altLang="en-US" sz="4800" b="1" spc="300" dirty="0" smtClean="0">
                <a:ln w="19050"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教学建设项目归档培训</a:t>
            </a:r>
            <a:endParaRPr lang="zh-CN" altLang="en-US" sz="4800" b="1" spc="300" dirty="0" smtClean="0">
              <a:ln w="19050">
                <a:solidFill>
                  <a:srgbClr val="FF66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971800" y="3971153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 smtClean="0">
                <a:ln w="12700"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j-cs"/>
              </a:rPr>
              <a:t>2014</a:t>
            </a:r>
            <a:r>
              <a:rPr lang="zh-CN" altLang="en-US" b="1" dirty="0" smtClean="0">
                <a:ln w="12700"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j-cs"/>
              </a:rPr>
              <a:t>年</a:t>
            </a:r>
            <a:r>
              <a:rPr lang="en-US" altLang="zh-CN" b="1" dirty="0" smtClean="0">
                <a:ln w="12700"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j-cs"/>
              </a:rPr>
              <a:t>10</a:t>
            </a:r>
            <a:r>
              <a:rPr lang="zh-CN" altLang="en-US" b="1" dirty="0" smtClean="0">
                <a:ln w="12700"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j-cs"/>
              </a:rPr>
              <a:t>月</a:t>
            </a:r>
            <a:r>
              <a:rPr lang="en-US" altLang="zh-CN" b="1" dirty="0" smtClean="0">
                <a:ln w="12700"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j-cs"/>
              </a:rPr>
              <a:t>10</a:t>
            </a:r>
            <a:r>
              <a:rPr lang="zh-CN" altLang="en-US" b="1" dirty="0" smtClean="0">
                <a:ln w="12700">
                  <a:solidFill>
                    <a:srgbClr val="FF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+mj-cs"/>
              </a:rPr>
              <a:t>日</a:t>
            </a:r>
            <a:endParaRPr lang="zh-CN" altLang="en-US" b="1" dirty="0">
              <a:ln w="12700">
                <a:solidFill>
                  <a:srgbClr val="FF66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752600" y="12192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课程、实践、总项目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228600" y="228600"/>
            <a:ext cx="43434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一、项目归档资料要求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62000" y="19050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zh-CN" b="1" dirty="0" smtClean="0"/>
              <a:t>申请表</a:t>
            </a:r>
            <a:r>
              <a:rPr lang="zh-CN" altLang="zh-CN" b="1" dirty="0"/>
              <a:t>（原件）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zh-CN" b="1" dirty="0" smtClean="0"/>
              <a:t>合同书</a:t>
            </a:r>
            <a:r>
              <a:rPr lang="zh-CN" altLang="zh-CN" b="1" dirty="0"/>
              <a:t>（原件）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zh-CN" b="1" dirty="0" smtClean="0"/>
              <a:t>中期</a:t>
            </a:r>
            <a:r>
              <a:rPr lang="zh-CN" altLang="zh-CN" b="1" dirty="0"/>
              <a:t>检查表（原件）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zh-CN" b="1" dirty="0" smtClean="0"/>
              <a:t>验收</a:t>
            </a:r>
            <a:r>
              <a:rPr lang="zh-CN" altLang="zh-CN" b="1" dirty="0"/>
              <a:t>报告书（原件）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zh-CN" b="1" dirty="0"/>
              <a:t>其它一些需归档材料，如教学大纲、习题、发表的论文等。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zh-CN" b="1" dirty="0" smtClean="0"/>
              <a:t>光盘</a:t>
            </a:r>
            <a:r>
              <a:rPr lang="zh-CN" altLang="zh-CN" b="1" dirty="0"/>
              <a:t>（一式三份</a:t>
            </a:r>
            <a:r>
              <a:rPr lang="zh-CN" altLang="zh-CN" b="1" dirty="0" smtClean="0"/>
              <a:t>）</a:t>
            </a:r>
            <a:endParaRPr lang="en-US" altLang="zh-CN" b="1" dirty="0" smtClean="0"/>
          </a:p>
          <a:p>
            <a:pPr lvl="0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</a:rPr>
              <a:t>注：总项目只需要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1-4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项</a:t>
            </a:r>
            <a:endParaRPr lang="zh-CN" altLang="zh-CN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76400" y="1076325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教材建设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228600" y="228600"/>
            <a:ext cx="43434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一、项目归档资料要求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62000" y="1524000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b="1" dirty="0" smtClean="0"/>
              <a:t>申请表</a:t>
            </a:r>
            <a:r>
              <a:rPr lang="zh-CN" altLang="zh-CN" sz="2000" b="1" dirty="0"/>
              <a:t>（原件）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b="1" dirty="0" smtClean="0"/>
              <a:t>合同书</a:t>
            </a:r>
            <a:r>
              <a:rPr lang="zh-CN" altLang="zh-CN" sz="2000" b="1" dirty="0"/>
              <a:t>（原件）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b="1" dirty="0" smtClean="0"/>
              <a:t>中期</a:t>
            </a:r>
            <a:r>
              <a:rPr lang="zh-CN" altLang="zh-CN" sz="2000" b="1" dirty="0"/>
              <a:t>检查情况表（原件）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b="1" dirty="0">
                <a:hlinkClick r:id="rId2" action="ppaction://hlinkfile"/>
              </a:rPr>
              <a:t>专家审稿表</a:t>
            </a:r>
            <a:r>
              <a:rPr lang="zh-CN" altLang="zh-CN" sz="2000" b="1" dirty="0"/>
              <a:t>（</a:t>
            </a:r>
            <a:r>
              <a:rPr lang="zh-CN" altLang="zh-CN" sz="2000" b="1" dirty="0"/>
              <a:t>原件 三份，正高职称和校外专家均占半数以上）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b="1" dirty="0" smtClean="0"/>
              <a:t>教材</a:t>
            </a:r>
            <a:r>
              <a:rPr lang="zh-CN" altLang="zh-CN" sz="2000" b="1" dirty="0"/>
              <a:t>建设项目总结报告（无固定模板</a:t>
            </a:r>
            <a:r>
              <a:rPr lang="zh-CN" altLang="zh-CN" sz="2000" b="1" dirty="0" smtClean="0"/>
              <a:t>）</a:t>
            </a:r>
            <a:r>
              <a:rPr lang="zh-CN" altLang="en-US" sz="2000" b="1" dirty="0" smtClean="0"/>
              <a:t>，</a:t>
            </a:r>
            <a:r>
              <a:rPr lang="zh-CN" altLang="zh-CN" sz="2000" b="1" dirty="0" smtClean="0"/>
              <a:t>包含</a:t>
            </a:r>
            <a:r>
              <a:rPr lang="zh-CN" altLang="zh-CN" sz="2000" b="1" dirty="0"/>
              <a:t>以下内容</a:t>
            </a: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38A8"/>
                </a:solidFill>
              </a:rPr>
              <a:t>①项目立题目标和要求</a:t>
            </a:r>
            <a:r>
              <a:rPr lang="zh-CN" altLang="zh-CN" sz="2000" b="1" dirty="0" smtClean="0">
                <a:solidFill>
                  <a:srgbClr val="0038A8"/>
                </a:solidFill>
              </a:rPr>
              <a:t>。②</a:t>
            </a:r>
            <a:r>
              <a:rPr lang="zh-CN" altLang="zh-CN" sz="2000" b="1" dirty="0">
                <a:solidFill>
                  <a:srgbClr val="0038A8"/>
                </a:solidFill>
              </a:rPr>
              <a:t>教材编写的构想、思路、特色和编写的情况</a:t>
            </a:r>
            <a:r>
              <a:rPr lang="zh-CN" altLang="zh-CN" sz="2000" b="1" dirty="0" smtClean="0">
                <a:solidFill>
                  <a:srgbClr val="0038A8"/>
                </a:solidFill>
              </a:rPr>
              <a:t>。③</a:t>
            </a:r>
            <a:r>
              <a:rPr lang="zh-CN" altLang="zh-CN" sz="2000" b="1" dirty="0">
                <a:solidFill>
                  <a:srgbClr val="0038A8"/>
                </a:solidFill>
              </a:rPr>
              <a:t>出版册数、使用对象（需注明校内使用和校外使用）</a:t>
            </a:r>
            <a:r>
              <a:rPr lang="zh-CN" altLang="zh-CN" sz="2000" b="1" dirty="0" smtClean="0">
                <a:solidFill>
                  <a:srgbClr val="0038A8"/>
                </a:solidFill>
              </a:rPr>
              <a:t>。④</a:t>
            </a:r>
            <a:r>
              <a:rPr lang="zh-CN" altLang="zh-CN" sz="2000" b="1" dirty="0">
                <a:solidFill>
                  <a:srgbClr val="0038A8"/>
                </a:solidFill>
              </a:rPr>
              <a:t>发行渠道</a:t>
            </a:r>
            <a:r>
              <a:rPr lang="zh-CN" altLang="zh-CN" sz="2000" b="1" dirty="0" smtClean="0">
                <a:solidFill>
                  <a:srgbClr val="0038A8"/>
                </a:solidFill>
              </a:rPr>
              <a:t>。⑤</a:t>
            </a:r>
            <a:r>
              <a:rPr lang="zh-CN" altLang="zh-CN" sz="2000" b="1" dirty="0">
                <a:solidFill>
                  <a:srgbClr val="0038A8"/>
                </a:solidFill>
              </a:rPr>
              <a:t>经费使用情况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zh-CN" altLang="zh-CN" sz="2000" b="1" dirty="0"/>
              <a:t>出版合同正本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zh-CN" altLang="zh-CN" sz="2000" b="1" dirty="0"/>
              <a:t>正式出版的教材</a:t>
            </a:r>
            <a:r>
              <a:rPr lang="en-US" altLang="zh-CN" sz="2000" b="1" dirty="0"/>
              <a:t>2</a:t>
            </a:r>
            <a:r>
              <a:rPr lang="zh-CN" altLang="zh-CN" sz="2000" b="1" dirty="0"/>
              <a:t>本（</a:t>
            </a:r>
            <a:r>
              <a:rPr lang="en-US" altLang="zh-CN" sz="2000" b="1" dirty="0"/>
              <a:t>1</a:t>
            </a:r>
            <a:r>
              <a:rPr lang="zh-CN" altLang="zh-CN" sz="2000" b="1" dirty="0"/>
              <a:t>本归档案室，</a:t>
            </a:r>
            <a:r>
              <a:rPr lang="en-US" altLang="zh-CN" sz="2000" b="1" dirty="0"/>
              <a:t>1</a:t>
            </a:r>
            <a:r>
              <a:rPr lang="zh-CN" altLang="zh-CN" sz="2000" b="1" dirty="0"/>
              <a:t>本归教务处）</a:t>
            </a:r>
          </a:p>
        </p:txBody>
      </p:sp>
    </p:spTree>
    <p:extLst>
      <p:ext uri="{BB962C8B-B14F-4D97-AF65-F5344CB8AC3E}">
        <p14:creationId xmlns:p14="http://schemas.microsoft.com/office/powerpoint/2010/main" val="35876413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14478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zh-CN" altLang="en-US" b="1" dirty="0" smtClean="0"/>
              <a:t>卷内目录：置于每卷归档材料前面 ，每卷打印一份 </a:t>
            </a:r>
            <a:r>
              <a:rPr lang="zh-CN" altLang="en-US" b="1" dirty="0" smtClean="0">
                <a:hlinkClick r:id="rId2" action="ppaction://hlinkfile"/>
              </a:rPr>
              <a:t>课程</a:t>
            </a:r>
            <a:r>
              <a:rPr lang="zh-CN" altLang="en-US" b="1" dirty="0" smtClean="0"/>
              <a:t>、</a:t>
            </a:r>
            <a:r>
              <a:rPr lang="zh-CN" altLang="en-US" b="1" dirty="0" smtClean="0">
                <a:hlinkClick r:id="rId3" action="ppaction://hlinkfile"/>
              </a:rPr>
              <a:t>教材</a:t>
            </a:r>
            <a:endParaRPr lang="en-US" altLang="zh-CN" b="1" dirty="0" smtClean="0"/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zh-CN" altLang="en-US" b="1" dirty="0" smtClean="0">
                <a:hlinkClick r:id="rId4" action="ppaction://hlinkfile"/>
              </a:rPr>
              <a:t>备考表</a:t>
            </a:r>
            <a:r>
              <a:rPr lang="zh-CN" altLang="en-US" b="1" dirty="0" smtClean="0"/>
              <a:t>：置于每卷归档材料后面，每卷打印一份</a:t>
            </a:r>
            <a:endParaRPr lang="en-US" altLang="zh-CN" b="1" dirty="0" smtClean="0"/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zh-CN" altLang="en-US" b="1" dirty="0" smtClean="0">
                <a:hlinkClick r:id="rId5" action="ppaction://hlinkfile"/>
              </a:rPr>
              <a:t>移交</a:t>
            </a:r>
            <a:r>
              <a:rPr lang="zh-CN" altLang="zh-CN" b="1" dirty="0" smtClean="0">
                <a:hlinkClick r:id="rId5" action="ppaction://hlinkfile"/>
              </a:rPr>
              <a:t>表</a:t>
            </a:r>
            <a:r>
              <a:rPr lang="zh-CN" altLang="en-US" b="1" dirty="0" smtClean="0"/>
              <a:t>：打印一式两份</a:t>
            </a:r>
            <a:endParaRPr lang="zh-CN" altLang="zh-CN" b="1" dirty="0"/>
          </a:p>
          <a:p>
            <a:pPr marL="457200" lvl="0" indent="-457200">
              <a:lnSpc>
                <a:spcPct val="200000"/>
              </a:lnSpc>
              <a:buFont typeface="+mj-lt"/>
              <a:buAutoNum type="arabicPeriod"/>
            </a:pPr>
            <a:r>
              <a:rPr lang="zh-CN" altLang="en-US" b="1" dirty="0" smtClean="0">
                <a:hlinkClick r:id="rId6" action="ppaction://hlinkfile"/>
              </a:rPr>
              <a:t>光盘封面</a:t>
            </a:r>
            <a:r>
              <a:rPr lang="zh-CN" altLang="en-US" b="1" dirty="0" smtClean="0"/>
              <a:t>：打印一式三份</a:t>
            </a:r>
            <a:endParaRPr lang="zh-CN" altLang="zh-CN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49530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lvl="0"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二、项目归档</a:t>
            </a:r>
            <a:r>
              <a:rPr lang="zh-CN" altLang="en-US" sz="2800" b="1" kern="0" dirty="0" smtClean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表格填写及打印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9612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43434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三、项目归档流程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3628" y="2946648"/>
            <a:ext cx="2895600" cy="1244352"/>
          </a:xfrm>
          <a:prstGeom prst="rect">
            <a:avLst/>
          </a:prstGeom>
          <a:gradFill>
            <a:gsLst>
              <a:gs pos="0">
                <a:srgbClr val="50A1EA">
                  <a:alpha val="69000"/>
                </a:srgbClr>
              </a:gs>
              <a:gs pos="50000">
                <a:srgbClr val="50A1EA">
                  <a:alpha val="24000"/>
                </a:srgbClr>
              </a:gs>
              <a:gs pos="100000">
                <a:srgbClr val="50A1EA">
                  <a:alpha val="11000"/>
                </a:srgb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填写归档表格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+mn-ea"/>
                <a:ea typeface="+mn-ea"/>
                <a:cs typeface="宋体" pitchFamily="2" charset="-122"/>
              </a:rPr>
              <a:t>按照说明填写卷内目录、备考表、移交表、光盘封面等格</a:t>
            </a:r>
            <a:endParaRPr lang="zh-CN" sz="1600" b="1" dirty="0"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2441428" y="4191000"/>
            <a:ext cx="0" cy="3810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14400" y="4572000"/>
            <a:ext cx="3048000" cy="1614796"/>
          </a:xfrm>
          <a:prstGeom prst="rect">
            <a:avLst/>
          </a:prstGeom>
          <a:gradFill>
            <a:gsLst>
              <a:gs pos="0">
                <a:srgbClr val="50A1EA">
                  <a:alpha val="69000"/>
                </a:srgbClr>
              </a:gs>
              <a:gs pos="50000">
                <a:srgbClr val="50A1EA">
                  <a:alpha val="24000"/>
                </a:srgbClr>
              </a:gs>
              <a:gs pos="100000">
                <a:srgbClr val="50A1EA">
                  <a:alpha val="11000"/>
                </a:srgb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归档材料交学院审核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+mn-ea"/>
                <a:ea typeface="+mn-ea"/>
                <a:cs typeface="宋体" pitchFamily="2" charset="-122"/>
              </a:rPr>
              <a:t>将归档资料交学院教学秘书处审核，审核无误后敲页码，并将页次填至卷内目录</a:t>
            </a:r>
            <a:endParaRPr lang="zh-CN" sz="1600" b="1" dirty="0"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194300" y="4572000"/>
            <a:ext cx="3200400" cy="1600200"/>
          </a:xfrm>
          <a:prstGeom prst="rect">
            <a:avLst/>
          </a:prstGeom>
          <a:gradFill>
            <a:gsLst>
              <a:gs pos="0">
                <a:srgbClr val="50A1EA">
                  <a:alpha val="69000"/>
                </a:srgbClr>
              </a:gs>
              <a:gs pos="50000">
                <a:srgbClr val="50A1EA">
                  <a:alpha val="24000"/>
                </a:srgbClr>
              </a:gs>
              <a:gs pos="100000">
                <a:srgbClr val="50A1EA">
                  <a:alpha val="11000"/>
                </a:srgb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归档材料统一交教务处审核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+mn-ea"/>
                <a:ea typeface="+mn-ea"/>
                <a:cs typeface="宋体" pitchFamily="2" charset="-122"/>
              </a:rPr>
              <a:t>学院将归档资料收齐一批后，统一交教务处审核，审核无误后送至档案室</a:t>
            </a:r>
            <a:endParaRPr lang="zh-CN" sz="1600" b="1" dirty="0"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194300" y="2918266"/>
            <a:ext cx="3200400" cy="1183834"/>
          </a:xfrm>
          <a:prstGeom prst="rect">
            <a:avLst/>
          </a:prstGeom>
          <a:gradFill>
            <a:gsLst>
              <a:gs pos="0">
                <a:srgbClr val="50A1EA">
                  <a:alpha val="69000"/>
                </a:srgbClr>
              </a:gs>
              <a:gs pos="50000">
                <a:srgbClr val="50A1EA">
                  <a:alpha val="24000"/>
                </a:srgbClr>
              </a:gs>
              <a:gs pos="100000">
                <a:srgbClr val="50A1EA">
                  <a:alpha val="11000"/>
                </a:srgb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交归档证明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+mn-ea"/>
                <a:ea typeface="+mn-ea"/>
                <a:cs typeface="宋体" pitchFamily="2" charset="-122"/>
              </a:rPr>
              <a:t>将档案室开具的归档证明交至教务处，移交表负责人留存</a:t>
            </a:r>
            <a:endParaRPr lang="zh-CN" sz="1600" b="1" dirty="0"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990600" y="1451306"/>
            <a:ext cx="2895600" cy="1174859"/>
          </a:xfrm>
          <a:prstGeom prst="rect">
            <a:avLst/>
          </a:prstGeom>
          <a:gradFill>
            <a:gsLst>
              <a:gs pos="0">
                <a:srgbClr val="50A1EA">
                  <a:alpha val="69000"/>
                </a:srgbClr>
              </a:gs>
              <a:gs pos="50000">
                <a:srgbClr val="50A1EA">
                  <a:alpha val="24000"/>
                </a:srgbClr>
              </a:gs>
              <a:gs pos="100000">
                <a:srgbClr val="50A1EA">
                  <a:alpha val="11000"/>
                </a:srgb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整理归档资料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+mn-ea"/>
                <a:ea typeface="+mn-ea"/>
                <a:cs typeface="宋体" pitchFamily="2" charset="-122"/>
              </a:rPr>
              <a:t>按照归档要求和顺序整理归档</a:t>
            </a:r>
            <a:r>
              <a:rPr lang="zh-CN" altLang="en-US" sz="1600" b="1" dirty="0" smtClean="0">
                <a:latin typeface="+mn-ea"/>
                <a:ea typeface="+mn-ea"/>
                <a:cs typeface="宋体" pitchFamily="2" charset="-122"/>
              </a:rPr>
              <a:t>材料</a:t>
            </a:r>
            <a:endParaRPr lang="zh-CN" sz="1600" b="1" dirty="0">
              <a:latin typeface="+mn-ea"/>
              <a:ea typeface="+mn-ea"/>
              <a:cs typeface="宋体" pitchFamily="2" charset="-122"/>
            </a:endParaRPr>
          </a:p>
        </p:txBody>
      </p:sp>
      <p:sp>
        <p:nvSpPr>
          <p:cNvPr id="14" name="AutoShape 4"/>
          <p:cNvSpPr>
            <a:spLocks noChangeShapeType="1"/>
          </p:cNvSpPr>
          <p:nvPr/>
        </p:nvSpPr>
        <p:spPr bwMode="auto">
          <a:xfrm>
            <a:off x="2441428" y="2639028"/>
            <a:ext cx="0" cy="30762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6" name="直接箭头连接符 15"/>
          <p:cNvCxnSpPr>
            <a:stCxn id="7" idx="3"/>
            <a:endCxn id="9" idx="1"/>
          </p:cNvCxnSpPr>
          <p:nvPr/>
        </p:nvCxnSpPr>
        <p:spPr>
          <a:xfrm flipV="1">
            <a:off x="3962400" y="5372100"/>
            <a:ext cx="1231900" cy="729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9" idx="0"/>
          </p:cNvCxnSpPr>
          <p:nvPr/>
        </p:nvCxnSpPr>
        <p:spPr>
          <a:xfrm flipV="1">
            <a:off x="6794500" y="4114800"/>
            <a:ext cx="0" cy="4572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8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43434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rPr>
              <a:t>四、归档注意事项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4700" y="1447800"/>
            <a:ext cx="754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200000"/>
              </a:lnSpc>
              <a:buFont typeface="+mj-ea"/>
              <a:buAutoNum type="arabicPeriod"/>
            </a:pPr>
            <a:r>
              <a:rPr lang="zh-CN" altLang="en-US" sz="2000" b="1" dirty="0" smtClean="0"/>
              <a:t>每卷材料不超过</a:t>
            </a:r>
            <a:r>
              <a:rPr lang="en-US" altLang="zh-CN" sz="2000" b="1" dirty="0" smtClean="0"/>
              <a:t>200</a:t>
            </a:r>
            <a:r>
              <a:rPr lang="zh-CN" altLang="en-US" sz="2000" b="1" dirty="0" smtClean="0"/>
              <a:t>页，若超出需另做一卷，号码从</a:t>
            </a:r>
            <a:r>
              <a:rPr lang="zh-CN" altLang="en-US" sz="2000" b="1" dirty="0"/>
              <a:t>头</a:t>
            </a:r>
            <a:r>
              <a:rPr lang="zh-CN" altLang="en-US" sz="2000" b="1" dirty="0" smtClean="0"/>
              <a:t>开始敲，每卷材料需要配卷内目录和备考表各一份。</a:t>
            </a:r>
            <a:endParaRPr lang="en-US" altLang="zh-CN" sz="2000" b="1" dirty="0" smtClean="0"/>
          </a:p>
          <a:p>
            <a:pPr marL="457200" lvl="0" indent="-457200">
              <a:lnSpc>
                <a:spcPct val="200000"/>
              </a:lnSpc>
              <a:buFont typeface="+mj-ea"/>
              <a:buAutoNum type="arabicPeriod"/>
            </a:pPr>
            <a:r>
              <a:rPr lang="zh-CN" altLang="en-US" sz="2000" b="1" dirty="0" smtClean="0"/>
              <a:t>已经装订好的归档材料，每份装订材料可做一卷，每卷可超出</a:t>
            </a:r>
            <a:r>
              <a:rPr lang="en-US" altLang="zh-CN" sz="2000" b="1" dirty="0" smtClean="0"/>
              <a:t>200</a:t>
            </a:r>
            <a:r>
              <a:rPr lang="zh-CN" altLang="en-US" sz="2000" b="1" dirty="0" smtClean="0"/>
              <a:t>页。</a:t>
            </a:r>
            <a:endParaRPr lang="en-US" altLang="zh-CN" sz="2000" b="1" dirty="0" smtClean="0"/>
          </a:p>
          <a:p>
            <a:pPr marL="457200" indent="-457200">
              <a:lnSpc>
                <a:spcPct val="200000"/>
              </a:lnSpc>
              <a:buFont typeface="+mj-ea"/>
              <a:buAutoNum type="arabicPeriod"/>
            </a:pPr>
            <a:r>
              <a:rPr lang="zh-CN" altLang="en-US" sz="2000" b="1" dirty="0"/>
              <a:t>每个学院需要购买一个或几个</a:t>
            </a:r>
            <a:r>
              <a:rPr lang="zh-CN" altLang="en-US" sz="2000" b="1" dirty="0" smtClean="0"/>
              <a:t>号码机。</a:t>
            </a:r>
            <a:endParaRPr lang="zh-CN" altLang="zh-CN" sz="20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38100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50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从教学区隔岸相望图书馆 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85423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2971800" y="2254250"/>
            <a:ext cx="350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600" b="1">
                <a:solidFill>
                  <a:srgbClr val="0000CC"/>
                </a:solidFill>
                <a:latin typeface="华文中宋" pitchFamily="2" charset="-122"/>
                <a:ea typeface="华文中宋" pitchFamily="2" charset="-122"/>
              </a:rPr>
              <a:t>谢 谢！</a:t>
            </a: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2895600" y="44958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3200" b="1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3200" b="1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3200" b="1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3200" b="1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22</a:t>
            </a:r>
            <a:r>
              <a:rPr lang="zh-CN" altLang="en-US" sz="3200" b="1">
                <a:solidFill>
                  <a:srgbClr val="0000CC"/>
                </a:solidFill>
                <a:latin typeface="微软雅黑" pitchFamily="34" charset="-122"/>
                <a:ea typeface="微软雅黑" pitchFamily="34" charset="-122"/>
              </a:rPr>
              <a:t>日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13014</TotalTime>
  <Words>431</Words>
  <Application>Microsoft Office PowerPoint</Application>
  <PresentationFormat>全屏显示(4:3)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自定义设计方案</vt:lpstr>
      <vt:lpstr>教学建设项目归档培训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admin</cp:lastModifiedBy>
  <cp:revision>1166</cp:revision>
  <cp:lastPrinted>1601-01-01T00:00:00Z</cp:lastPrinted>
  <dcterms:created xsi:type="dcterms:W3CDTF">1601-01-01T00:00:00Z</dcterms:created>
  <dcterms:modified xsi:type="dcterms:W3CDTF">2014-10-09T08:31:35Z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