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87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4" r:id="rId19"/>
    <p:sldId id="273" r:id="rId20"/>
    <p:sldId id="275" r:id="rId21"/>
    <p:sldId id="283" r:id="rId22"/>
    <p:sldId id="284" r:id="rId23"/>
    <p:sldId id="285" r:id="rId24"/>
    <p:sldId id="286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2015/3/18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2015&#29256;&#21512;&#21516;&#20070;/MOOC&#35838;&#31243;&#24314;&#35774;&#39033;&#30446;&#21512;&#21516;&#20070;&#65288;2015&#29256;&#65289;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2015&#29256;&#21512;&#21516;&#20070;/&#23454;&#36341;&#25945;&#23398;&#24314;&#35774;&#39033;&#30446;&#21512;&#21516;&#20070;&#65288;2015&#29256;&#65289;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32467;&#39064;&#24402;&#26723;&#34920;&#26684;/01&#25945;&#26448;&#24314;&#35774;&#39033;&#30446;&#19987;&#23478;&#23457;&#31295;&#34920;.do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9978;&#28023;&#24037;&#31243;&#25216;&#26415;&#22823;&#23398;&#25945;&#23398;&#24314;&#35774;&#39033;&#30446;&#32467;&#39064;&#33258;&#26597;&#34920;.xl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015&#29256;&#21512;&#21516;&#20070;/&#35838;&#31243;&#24314;&#35774;&#39033;&#30446;&#21512;&#21516;&#20070;&#65288;2015&#29256;&#65289;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851648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课程、教材、实践、</a:t>
            </a:r>
            <a:r>
              <a:rPr lang="en-US" altLang="zh-CN" sz="44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44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教研项目建设基本要求</a:t>
            </a:r>
            <a:endParaRPr lang="zh-CN" altLang="en-US" sz="44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47664" y="4437112"/>
            <a:ext cx="5688632" cy="792088"/>
          </a:xfrm>
        </p:spPr>
        <p:txBody>
          <a:bodyPr/>
          <a:lstStyle/>
          <a:p>
            <a:pPr algn="ctr"/>
            <a:r>
              <a:rPr lang="en-US" altLang="zh-C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18</a:t>
            </a:r>
            <a:r>
              <a:rPr lang="zh-CN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日</a:t>
            </a:r>
            <a:endParaRPr lang="zh-CN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33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15050" y="1556792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5. MOOC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课程建设基本要求</a:t>
            </a:r>
            <a:endParaRPr lang="en-US" altLang="zh-CN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220486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全程授课视频（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5~20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分钟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段）。</a:t>
            </a:r>
          </a:p>
          <a:p>
            <a:pPr marL="342900" lvl="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课程简介视频（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50~60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秒）。</a:t>
            </a:r>
          </a:p>
          <a:p>
            <a:pPr marL="342900" lvl="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课程视频清单，包括课程视频章节目录及时长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lvl="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将全程视频上传至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MOOC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平台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584" y="4869160"/>
            <a:ext cx="6192688" cy="56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注：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MOOC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视频具体要求见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合同书附件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70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二、实践教学建设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实践教学建设的总体要求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15050" y="2060848"/>
            <a:ext cx="7341326" cy="37922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实践教学建设的总体要求</a:t>
            </a:r>
            <a:endParaRPr lang="en-US" altLang="zh-CN" sz="24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）考核要求变化：</a:t>
            </a:r>
            <a:endParaRPr lang="en-US" altLang="zh-CN" sz="24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论文要求</a:t>
            </a:r>
            <a:endParaRPr lang="en-US" altLang="zh-CN" sz="2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0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校级及以上成果或至少公开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发表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篇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相关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论文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0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版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至少公开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发表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篇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相关教研论文，其中，以第一作者至少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发表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篇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47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5576" y="2276872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）考核要求变化：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2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视频要求</a:t>
            </a:r>
            <a:endParaRPr lang="en-US" altLang="zh-CN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不少于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45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分钟的主讲教师现场教学录像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 marL="342900" lvl="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建设课程重点、难点视频。以知识点为单位建设重点和难点视频，视频要求</a:t>
            </a:r>
            <a:r>
              <a:rPr lang="en-US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8-10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段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，每段时长</a:t>
            </a:r>
            <a:r>
              <a:rPr lang="en-US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5-20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分钟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，视频需采用高清摄像机拍摄，并将课程视频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上传至学校</a:t>
            </a:r>
            <a:r>
              <a:rPr lang="en-US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MOOC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平台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二、实践教学建设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实践教学建设的总体要求</a:t>
            </a:r>
          </a:p>
        </p:txBody>
      </p:sp>
    </p:spTree>
    <p:extLst>
      <p:ext uri="{BB962C8B-B14F-4D97-AF65-F5344CB8AC3E}">
        <p14:creationId xmlns:p14="http://schemas.microsoft.com/office/powerpoint/2010/main" val="13485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276872"/>
            <a:ext cx="763284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）考核要求变化：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2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教学方法要求</a:t>
            </a:r>
            <a:endParaRPr lang="en-US" altLang="zh-CN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能够根据课程特点，灵活运用多种教学方法，并具有相应的可供考核的指标，如教学方法运用方面的总结或论文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能够根据课程特点，灵活运用多种教学方法，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探索和尝试新的教学方法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，如翻转课堂教学法、以问题为导向的教学法、项目教学法等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二、实践教学建设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实践教学建设的总体要求</a:t>
            </a:r>
          </a:p>
        </p:txBody>
      </p:sp>
    </p:spTree>
    <p:extLst>
      <p:ext uri="{BB962C8B-B14F-4D97-AF65-F5344CB8AC3E}">
        <p14:creationId xmlns:p14="http://schemas.microsoft.com/office/powerpoint/2010/main" val="194089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二、实践教学建设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实践教学建设过程资料积累</a:t>
            </a:r>
          </a:p>
        </p:txBody>
      </p:sp>
      <p:sp>
        <p:nvSpPr>
          <p:cNvPr id="4" name="矩形 3"/>
          <p:cNvSpPr/>
          <p:nvPr/>
        </p:nvSpPr>
        <p:spPr>
          <a:xfrm>
            <a:off x="755576" y="220486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）师资队伍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教师参赛照片、教师获奖证书、教学团队研讨和答疑照片、指导学生实验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实习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实训照片、指导学生创新实践照片等。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发表的教研论文或教学成果：复印件、扫描件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）教学内容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实践教学大纲、课程简介：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按照学校最新要求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实验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指导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书：注意项目数与学时数同申报书考核指标一致，体现综合性、设计性与创新性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089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23563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）教学条件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自编讲义、参考文献等。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按照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精品课程的要求建设课程网站，并同学生在网站答疑互动。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建设课程重点、难点视频，并上传至学校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MOOC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平台。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）教学方法与手段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探索新的教学方法，并保留有特色的教学过程文件，例如学生作业、学生作品、教学活动照片等。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多媒体课件、授课视频资料、图片资料等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二、实践教学建设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实践教学建设过程资料积累</a:t>
            </a:r>
          </a:p>
        </p:txBody>
      </p:sp>
    </p:spTree>
    <p:extLst>
      <p:ext uri="{BB962C8B-B14F-4D97-AF65-F5344CB8AC3E}">
        <p14:creationId xmlns:p14="http://schemas.microsoft.com/office/powerpoint/2010/main" val="194089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5576" y="2204864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）评价资料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校内外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专家和后继任课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教师评价：需专家签字。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学生评价资料：可由系统导出或由学生写书面评价资料，并签字。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至少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个轮回的实验教学效果支撑材料（如学生实验报告、实验成绩清单、教师实验课程总结等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）其他资料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与课程相关的学生获奖证书复印件、扫描件。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指导学生创新实验、大学生创新项目等情况的资料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二、实践教学建设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实践教学建设过程资料积累</a:t>
            </a:r>
          </a:p>
        </p:txBody>
      </p:sp>
    </p:spTree>
    <p:extLst>
      <p:ext uri="{BB962C8B-B14F-4D97-AF65-F5344CB8AC3E}">
        <p14:creationId xmlns:p14="http://schemas.microsoft.com/office/powerpoint/2010/main" val="32749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三、教材建设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教材建设基本要求</a:t>
            </a:r>
          </a:p>
        </p:txBody>
      </p:sp>
      <p:sp>
        <p:nvSpPr>
          <p:cNvPr id="6" name="矩形 5"/>
          <p:cNvSpPr/>
          <p:nvPr/>
        </p:nvSpPr>
        <p:spPr>
          <a:xfrm>
            <a:off x="755576" y="220486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在项目建设周期内</a:t>
            </a:r>
            <a:r>
              <a:rPr lang="zh-CN" altLang="en-US" sz="2000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公开出版教材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教材出版时间：立项后，结题前；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教材送交出版社前：需要请至少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位专家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填写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《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专家审稿表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》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，给出审稿意见（校外专家和正高职称专家均占半数以上），专家审稿表上需要盖专家所在二级单位章；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出版后的教材应用于我校的课程教学。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三、教材建设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教材建设注意事项</a:t>
            </a:r>
          </a:p>
        </p:txBody>
      </p:sp>
      <p:sp>
        <p:nvSpPr>
          <p:cNvPr id="4" name="矩形 3"/>
          <p:cNvSpPr/>
          <p:nvPr/>
        </p:nvSpPr>
        <p:spPr>
          <a:xfrm>
            <a:off x="755576" y="220486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教材建设项目结题时不需要召开验收会；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教材出版后即可办理归档手续，教材归档之日即是项目结题之日。逾期归档便是项目逾期结题。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教材项目归档时需要两本教材，一本给档案室，一本给教务处。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四、教育科学研究项目</a:t>
            </a:r>
          </a:p>
        </p:txBody>
      </p:sp>
      <p:sp>
        <p:nvSpPr>
          <p:cNvPr id="3" name="矩形 2"/>
          <p:cNvSpPr/>
          <p:nvPr/>
        </p:nvSpPr>
        <p:spPr>
          <a:xfrm>
            <a:off x="755576" y="2204864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至少公开发表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篇教研论文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撰写项目研究报告：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至少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万字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项目成果应用于我校的教学活动；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鼓励进行实证研究：例如采用问卷调查法、数据分析法等；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在项目研究的基础上，积极申报教学成果奖。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615050" y="1628800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教育科学研究项目基本要求</a:t>
            </a:r>
          </a:p>
        </p:txBody>
      </p:sp>
    </p:spTree>
    <p:extLst>
      <p:ext uri="{BB962C8B-B14F-4D97-AF65-F5344CB8AC3E}">
        <p14:creationId xmlns:p14="http://schemas.microsoft.com/office/powerpoint/2010/main" val="2349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7128792" cy="453650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课程建设项目的类型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一般课程建设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全英语课程建设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MOOC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课程建设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</p:spTree>
    <p:extLst>
      <p:ext uri="{BB962C8B-B14F-4D97-AF65-F5344CB8AC3E}">
        <p14:creationId xmlns:p14="http://schemas.microsoft.com/office/powerpoint/2010/main" val="33302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50200"/>
              </p:ext>
            </p:extLst>
          </p:nvPr>
        </p:nvGraphicFramePr>
        <p:xfrm>
          <a:off x="3851921" y="2295212"/>
          <a:ext cx="4752528" cy="4086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5"/>
                <a:gridCol w="3024337"/>
                <a:gridCol w="864096"/>
              </a:tblGrid>
              <a:tr h="43204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学院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项  目  名  称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项目负责人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3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机械学院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基于机械创新设计能力培养的机械原理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创新型教学研究</a:t>
                      </a:r>
                      <a:endParaRPr lang="zh-CN" alt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张美华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艺术学院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“艺术与科技”应用型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人才培养模式研究</a:t>
                      </a:r>
                      <a:endParaRPr lang="zh-CN" alt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许传宏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3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服装学院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全学分制体系下的服装设计与工程专业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卓越工程师培养教育改革探索与实践</a:t>
                      </a:r>
                      <a:endParaRPr lang="zh-CN" alt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宋晓霞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高职学院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双元制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职教模式</a:t>
                      </a:r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实践探索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>
                          <a:effectLst/>
                          <a:latin typeface="+mn-ea"/>
                          <a:ea typeface="+mn-ea"/>
                        </a:rPr>
                        <a:t>杨  洋</a:t>
                      </a:r>
                      <a:endParaRPr lang="zh-CN" altLang="en-US" sz="10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基础学院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基于数学科学培养学生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创新思维的探索与实践</a:t>
                      </a:r>
                      <a:endParaRPr lang="zh-CN" alt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>
                          <a:effectLst/>
                          <a:latin typeface="+mn-ea"/>
                          <a:ea typeface="+mn-ea"/>
                        </a:rPr>
                        <a:t>王国强</a:t>
                      </a:r>
                      <a:endParaRPr lang="zh-CN" altLang="en-US" sz="10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基础学院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物理实验课程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安全教育与安全规范研究</a:t>
                      </a:r>
                      <a:endParaRPr lang="zh-CN" alt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>
                          <a:effectLst/>
                          <a:latin typeface="+mn-ea"/>
                          <a:ea typeface="+mn-ea"/>
                        </a:rPr>
                        <a:t>张朝民</a:t>
                      </a:r>
                      <a:endParaRPr lang="zh-CN" altLang="en-US" sz="10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社科学院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高校思想政治理论课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教学质量保障体系研究与实践</a:t>
                      </a:r>
                      <a:endParaRPr lang="zh-CN" alt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>
                          <a:effectLst/>
                          <a:latin typeface="+mn-ea"/>
                          <a:ea typeface="+mn-ea"/>
                        </a:rPr>
                        <a:t>孙晓艳</a:t>
                      </a:r>
                      <a:endParaRPr lang="zh-CN" altLang="en-US" sz="10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实训中心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当代</a:t>
                      </a:r>
                      <a:r>
                        <a:rPr lang="zh-CN" alt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工程能力教学</a:t>
                      </a:r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的跨文化影响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黄立新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圆角矩形 2"/>
          <p:cNvSpPr/>
          <p:nvPr/>
        </p:nvSpPr>
        <p:spPr>
          <a:xfrm>
            <a:off x="611560" y="692696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四、教育科学研究项目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615050" y="1340768"/>
            <a:ext cx="5397110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2. 2015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教育科学研究项目立项情况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250738"/>
            <a:ext cx="33730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人才培养模式研究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个；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学生能力培养研究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个；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其他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个。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四、教育科学研究项目</a:t>
            </a:r>
          </a:p>
        </p:txBody>
      </p:sp>
      <p:sp>
        <p:nvSpPr>
          <p:cNvPr id="3" name="矩形 2"/>
          <p:cNvSpPr/>
          <p:nvPr/>
        </p:nvSpPr>
        <p:spPr>
          <a:xfrm>
            <a:off x="539552" y="2242607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梳理文献，为研究奠定理论基础；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结合教育教学实际情况做实证研究，例如做调研、调查问卷等；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支撑材料举例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（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1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）研究人才培养模式和学生能力培养的：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学生培养计划、师资队伍、教学方法改革、创新实践、质量监控、学生创新能力、学生获奖情况、四六级通过率、就业率、就业单位评价等。（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）某门课程的教学研究：教学文件、体现教学方法改革特色和改革成效的材料、学生创新情况、学生获奖情况等。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615050" y="1628800"/>
            <a:ext cx="5397110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教育科学研究项目的建设注意事项</a:t>
            </a:r>
          </a:p>
        </p:txBody>
      </p:sp>
    </p:spTree>
    <p:extLst>
      <p:ext uri="{BB962C8B-B14F-4D97-AF65-F5344CB8AC3E}">
        <p14:creationId xmlns:p14="http://schemas.microsoft.com/office/powerpoint/2010/main" val="34134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五、教学建设项目建设流程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827584" y="1772816"/>
            <a:ext cx="5397110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流程框架图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480278" y="2799459"/>
            <a:ext cx="3600400" cy="2383020"/>
            <a:chOff x="1763688" y="2708920"/>
            <a:chExt cx="3600400" cy="2383020"/>
          </a:xfrm>
        </p:grpSpPr>
        <p:sp>
          <p:nvSpPr>
            <p:cNvPr id="5" name="圆角矩形 4"/>
            <p:cNvSpPr/>
            <p:nvPr/>
          </p:nvSpPr>
          <p:spPr>
            <a:xfrm>
              <a:off x="1979713" y="2715676"/>
              <a:ext cx="1109263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chemeClr val="dk1"/>
                  </a:solidFill>
                  <a:latin typeface="微软雅黑" pitchFamily="34" charset="-122"/>
                  <a:ea typeface="微软雅黑" pitchFamily="34" charset="-122"/>
                </a:rPr>
                <a:t>立项</a:t>
              </a:r>
              <a:endParaRPr lang="zh-CN" altLang="en-US" sz="16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979713" y="3651780"/>
              <a:ext cx="1109263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chemeClr val="dk1"/>
                  </a:solidFill>
                  <a:latin typeface="微软雅黑" pitchFamily="34" charset="-122"/>
                  <a:ea typeface="微软雅黑" pitchFamily="34" charset="-122"/>
                </a:rPr>
                <a:t>中期检查</a:t>
              </a:r>
              <a:endParaRPr lang="zh-CN" altLang="en-US" sz="16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1979712" y="4587884"/>
              <a:ext cx="1109263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chemeClr val="dk1"/>
                  </a:solidFill>
                  <a:latin typeface="微软雅黑" pitchFamily="34" charset="-122"/>
                  <a:ea typeface="微软雅黑" pitchFamily="34" charset="-122"/>
                </a:rPr>
                <a:t>项目验收</a:t>
              </a:r>
              <a:endParaRPr lang="zh-CN" altLang="en-US" sz="16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9" name="直接箭头连接符 8"/>
            <p:cNvCxnSpPr>
              <a:stCxn id="5" idx="2"/>
              <a:endCxn id="6" idx="0"/>
            </p:cNvCxnSpPr>
            <p:nvPr/>
          </p:nvCxnSpPr>
          <p:spPr>
            <a:xfrm>
              <a:off x="2534345" y="3219732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63688" y="3291740"/>
              <a:ext cx="8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/>
                <a:t>一年后</a:t>
              </a:r>
              <a:endParaRPr lang="zh-CN" altLang="en-US" sz="1400" b="1" dirty="0"/>
            </a:p>
          </p:txBody>
        </p:sp>
        <p:cxnSp>
          <p:nvCxnSpPr>
            <p:cNvPr id="11" name="直接箭头连接符 10"/>
            <p:cNvCxnSpPr>
              <a:stCxn id="6" idx="2"/>
              <a:endCxn id="7" idx="0"/>
            </p:cNvCxnSpPr>
            <p:nvPr/>
          </p:nvCxnSpPr>
          <p:spPr>
            <a:xfrm flipH="1">
              <a:off x="2534344" y="4155836"/>
              <a:ext cx="1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63688" y="4217971"/>
              <a:ext cx="8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/>
                <a:t>一年后</a:t>
              </a:r>
              <a:endParaRPr lang="zh-CN" altLang="en-US" sz="1400" b="1" dirty="0"/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4033685" y="3626754"/>
              <a:ext cx="1330403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chemeClr val="dk1"/>
                  </a:solidFill>
                  <a:latin typeface="微软雅黑" pitchFamily="34" charset="-122"/>
                  <a:ea typeface="微软雅黑" pitchFamily="34" charset="-122"/>
                </a:rPr>
                <a:t>专家评审会</a:t>
              </a:r>
              <a:endParaRPr lang="zh-CN" altLang="en-US" sz="16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5" name="直接箭头连接符 24"/>
            <p:cNvCxnSpPr>
              <a:stCxn id="6" idx="3"/>
            </p:cNvCxnSpPr>
            <p:nvPr/>
          </p:nvCxnSpPr>
          <p:spPr>
            <a:xfrm flipV="1">
              <a:off x="3088976" y="3900360"/>
              <a:ext cx="944709" cy="34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203848" y="3624492"/>
              <a:ext cx="7055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/>
                <a:t>程序</a:t>
              </a:r>
              <a:endParaRPr lang="zh-CN" altLang="en-US" sz="1400" b="1" dirty="0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4033685" y="4587884"/>
              <a:ext cx="1330403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chemeClr val="dk1"/>
                  </a:solidFill>
                  <a:latin typeface="微软雅黑" pitchFamily="34" charset="-122"/>
                  <a:ea typeface="微软雅黑" pitchFamily="34" charset="-122"/>
                </a:rPr>
                <a:t>专家</a:t>
              </a:r>
              <a:r>
                <a:rPr lang="zh-CN" altLang="en-US" sz="1600" b="1" dirty="0">
                  <a:latin typeface="微软雅黑" pitchFamily="34" charset="-122"/>
                  <a:ea typeface="微软雅黑" pitchFamily="34" charset="-122"/>
                </a:rPr>
                <a:t>验收</a:t>
              </a:r>
              <a:r>
                <a:rPr lang="zh-CN" altLang="en-US" sz="1600" b="1" dirty="0" smtClean="0">
                  <a:solidFill>
                    <a:schemeClr val="dk1"/>
                  </a:solidFill>
                  <a:latin typeface="微软雅黑" pitchFamily="34" charset="-122"/>
                  <a:ea typeface="微软雅黑" pitchFamily="34" charset="-122"/>
                </a:rPr>
                <a:t>会</a:t>
              </a:r>
              <a:endParaRPr lang="zh-CN" altLang="en-US" sz="16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0" name="直接箭头连接符 29"/>
            <p:cNvCxnSpPr/>
            <p:nvPr/>
          </p:nvCxnSpPr>
          <p:spPr>
            <a:xfrm flipV="1">
              <a:off x="3088976" y="4861490"/>
              <a:ext cx="944709" cy="34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203848" y="4585622"/>
              <a:ext cx="7055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/>
                <a:t>程序</a:t>
              </a:r>
              <a:endParaRPr lang="zh-CN" altLang="en-US" sz="1400" b="1" dirty="0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033685" y="2711182"/>
              <a:ext cx="1330403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chemeClr val="dk1"/>
                  </a:solidFill>
                  <a:latin typeface="微软雅黑" pitchFamily="34" charset="-122"/>
                  <a:ea typeface="微软雅黑" pitchFamily="34" charset="-122"/>
                </a:rPr>
                <a:t>专家评审会</a:t>
              </a:r>
              <a:endParaRPr lang="zh-CN" altLang="en-US" sz="16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3" name="直接箭头连接符 32"/>
            <p:cNvCxnSpPr/>
            <p:nvPr/>
          </p:nvCxnSpPr>
          <p:spPr>
            <a:xfrm flipV="1">
              <a:off x="3088976" y="2984788"/>
              <a:ext cx="944709" cy="34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203848" y="2708920"/>
              <a:ext cx="7055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/>
                <a:t>程序</a:t>
              </a:r>
              <a:endParaRPr lang="zh-CN" alt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491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五、教学建设项目建设流程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827584" y="1700808"/>
            <a:ext cx="539711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中期检查</a:t>
            </a:r>
          </a:p>
        </p:txBody>
      </p:sp>
      <p:sp>
        <p:nvSpPr>
          <p:cNvPr id="4" name="矩形 3"/>
          <p:cNvSpPr/>
          <p:nvPr/>
        </p:nvSpPr>
        <p:spPr>
          <a:xfrm>
            <a:off x="683568" y="2204864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项目建设一年后进行；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项目负责人需要填写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项目中期检查表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各学院在专家库内抽取专家召开项目中期检查评审会，项目负责人向专家汇报项目中期建设成果，专家给出检查意见；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学院需向教务处提交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中期检查报告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，并提交各项目中期检查表。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教务处对各学院项目中期检查结果进行审核。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77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五、教学建设项目建设流程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827584" y="1700808"/>
            <a:ext cx="539711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项目验收</a:t>
            </a:r>
          </a:p>
        </p:txBody>
      </p:sp>
      <p:sp>
        <p:nvSpPr>
          <p:cNvPr id="4" name="矩形 3"/>
          <p:cNvSpPr/>
          <p:nvPr/>
        </p:nvSpPr>
        <p:spPr>
          <a:xfrm>
            <a:off x="683568" y="2400484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项目建设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年后进行；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项目负责人需要填写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验收报告书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，并根据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《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结题自查表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》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进行自查；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各学院需召开项目验收会，项目负责人向专家汇报项目建设成果，专家给出验收意见，并对验收项目进行排序；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学院需向教务处提交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项目验收工作报告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，并提交各项目验收报告书。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教务处对各学院项目验收结果进行审核。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15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五、教学建设项目建设流程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827584" y="1700808"/>
            <a:ext cx="539711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项目归档</a:t>
            </a:r>
          </a:p>
        </p:txBody>
      </p:sp>
      <p:sp>
        <p:nvSpPr>
          <p:cNvPr id="4" name="矩形 3"/>
          <p:cNvSpPr/>
          <p:nvPr/>
        </p:nvSpPr>
        <p:spPr>
          <a:xfrm>
            <a:off x="683568" y="2400484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项目验收后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一个月内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完成归档；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归档工作由学院教学秘书指导完成；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归档填写表格在教务处网站或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FTP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下载。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908720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六、其他说明</a:t>
            </a:r>
          </a:p>
        </p:txBody>
      </p:sp>
      <p:sp>
        <p:nvSpPr>
          <p:cNvPr id="3" name="矩形 2"/>
          <p:cNvSpPr/>
          <p:nvPr/>
        </p:nvSpPr>
        <p:spPr>
          <a:xfrm>
            <a:off x="683568" y="1844824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年度项目合同书需填写一式三份，签字后于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日前提交；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注意合同书附件的要求；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专业建设项目需要重新填写考核指标部分，参考模板会后发给各项目负责人。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411760" y="2996952"/>
            <a:ext cx="453650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谢   谢！</a:t>
            </a:r>
          </a:p>
        </p:txBody>
      </p:sp>
    </p:spTree>
    <p:extLst>
      <p:ext uri="{BB962C8B-B14F-4D97-AF65-F5344CB8AC3E}">
        <p14:creationId xmlns:p14="http://schemas.microsoft.com/office/powerpoint/2010/main" val="2349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15050" y="1631198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课程建设的总体要求</a:t>
            </a:r>
            <a:endParaRPr lang="zh-CN" altLang="en-US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5050" y="2060848"/>
            <a:ext cx="7341326" cy="37922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课程建设的总体要求</a:t>
            </a:r>
            <a:endParaRPr lang="en-US" altLang="zh-CN" sz="24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）考核要求变化：</a:t>
            </a:r>
            <a:endParaRPr lang="en-US" altLang="zh-CN" sz="24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论文要求</a:t>
            </a:r>
            <a:endParaRPr lang="en-US" altLang="zh-CN" sz="2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0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校级及以上成果或至少</a:t>
            </a:r>
            <a:r>
              <a:rPr lang="zh-CN" altLang="zh-CN" sz="2000" u="sng" dirty="0">
                <a:latin typeface="微软雅黑" pitchFamily="34" charset="-122"/>
                <a:ea typeface="微软雅黑" pitchFamily="34" charset="-122"/>
              </a:rPr>
              <a:t>公开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发表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篇相关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论文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0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版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至少公开发表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篇相关教研论文，其中，以第一作者至少发表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篇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67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15050" y="1631198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课程建设的总体要求</a:t>
            </a:r>
          </a:p>
        </p:txBody>
      </p:sp>
      <p:sp>
        <p:nvSpPr>
          <p:cNvPr id="6" name="矩形 5"/>
          <p:cNvSpPr/>
          <p:nvPr/>
        </p:nvSpPr>
        <p:spPr>
          <a:xfrm>
            <a:off x="755576" y="2276872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）考核要求变化：</a:t>
            </a:r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2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视频要求</a:t>
            </a:r>
            <a:endParaRPr lang="en-US" altLang="zh-CN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不少于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45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分钟的主讲教师现场教学录像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 marL="342900" lvl="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建设课程重点、难点视频。以知识点为单位建设重点和难点视频，视频要求</a:t>
            </a:r>
            <a:r>
              <a:rPr lang="en-US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8-10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段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，每段时长</a:t>
            </a:r>
            <a:r>
              <a:rPr lang="en-US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5-20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分钟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，视频需采用高清摄像机拍摄，并将课程视频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上传至学校</a:t>
            </a:r>
            <a:r>
              <a:rPr lang="en-US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MOOC</a:t>
            </a:r>
            <a:r>
              <a:rPr lang="zh-CN" altLang="zh-CN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平台</a:t>
            </a:r>
            <a:r>
              <a:rPr lang="zh-CN" altLang="zh-CN" sz="2000" b="1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191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15050" y="1631198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课程建设的总体要求</a:t>
            </a:r>
          </a:p>
        </p:txBody>
      </p:sp>
      <p:sp>
        <p:nvSpPr>
          <p:cNvPr id="6" name="矩形 5"/>
          <p:cNvSpPr/>
          <p:nvPr/>
        </p:nvSpPr>
        <p:spPr>
          <a:xfrm>
            <a:off x="755576" y="2276872"/>
            <a:ext cx="763284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）考核要求变化：</a:t>
            </a:r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2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教学方法要求</a:t>
            </a:r>
            <a:endParaRPr lang="en-US" altLang="zh-CN" sz="2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能够根据课程特点，灵活运用多种教学方法，并具有相应的可供考核的指标，如教学方法运用方面的总结或论文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42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版：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能够根据课程特点，灵活运用多种教学方法，探索和尝试新的教学方法，如翻转课堂教学法、以问题为导向的教学法、项目教学法等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07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15050" y="1484784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课程建设过程资料积累</a:t>
            </a:r>
            <a:endParaRPr lang="en-US" altLang="zh-CN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2204864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）师资队伍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教师参赛照片、教师获奖证书、教学团队研讨和答疑照片、授课或指导学生创新实践照片等。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发表的教研论文或教学成果：复印件、扫描件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）教学内容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教学大纲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、课程简介：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按照学校最新要求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如果含课内实验：实验大纲、实验指导书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（注意学时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数与教学大纲一致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授课教案、教学方案：注意章节数和学时数同大纲保持一致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11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2204864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）教学条件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自编讲义、习题集、参考文献等；案例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集、试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题库等（鼓励建设）。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按照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精品课程的要求建设课程网站，并同学生在网站答疑互动。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建设课程重点、难点视频，并上传至学校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MOOC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平台。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）教学方法与手段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探索新的教学方法，并保留有特色的教学过程文件，例如学生作业、学生作品、教学活动照片等。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多媒体课件、授课视频资料、教学图片资料等。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15050" y="1484784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课程建设过程资料积累</a:t>
            </a:r>
            <a:endParaRPr lang="en-US" altLang="zh-CN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13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220486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）评价资料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校内外专家：需专家签字。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后继任课教师：需签字。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学生评价资料：可由系统导出或由学生写书面评价资料，并签字。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）其他资料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与课程相关的学生获奖证书复印件、扫描件。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指导学生创新实验、大学生创新项目等情况的资料。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15050" y="1484784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课程建设过程资料积累</a:t>
            </a:r>
            <a:endParaRPr lang="en-US" altLang="zh-CN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60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220486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保证全英语课程连续开课。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教学课件和授课资料为英文。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教学文件有中英文版本，例如教学大纲、课程简介、授课教案等。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11560" y="908720"/>
            <a:ext cx="374441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一、课程建设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15050" y="1556792"/>
            <a:ext cx="4461006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全英语课程建设注意事项</a:t>
            </a:r>
            <a:endParaRPr lang="en-US" altLang="zh-CN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22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673</TotalTime>
  <Words>2033</Words>
  <Application>Microsoft Office PowerPoint</Application>
  <PresentationFormat>全屏显示(4:3)</PresentationFormat>
  <Paragraphs>202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流畅</vt:lpstr>
      <vt:lpstr>课程、教材、实践、 教研项目建设基本要求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课程、教材、实践、 教研项目建设培训</dc:title>
  <dc:creator>hp</dc:creator>
  <cp:lastModifiedBy>admin</cp:lastModifiedBy>
  <cp:revision>63</cp:revision>
  <dcterms:created xsi:type="dcterms:W3CDTF">2015-03-13T01:59:33Z</dcterms:created>
  <dcterms:modified xsi:type="dcterms:W3CDTF">2015-03-18T01:48:05Z</dcterms:modified>
</cp:coreProperties>
</file>